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8" r:id="rId4"/>
    <p:sldId id="266" r:id="rId5"/>
    <p:sldId id="259" r:id="rId6"/>
    <p:sldId id="260" r:id="rId7"/>
    <p:sldId id="279" r:id="rId8"/>
    <p:sldId id="284" r:id="rId9"/>
    <p:sldId id="286" r:id="rId10"/>
    <p:sldId id="280" r:id="rId11"/>
    <p:sldId id="285" r:id="rId12"/>
    <p:sldId id="273" r:id="rId13"/>
    <p:sldId id="287" r:id="rId14"/>
    <p:sldId id="288" r:id="rId15"/>
    <p:sldId id="289" r:id="rId16"/>
    <p:sldId id="267" r:id="rId17"/>
    <p:sldId id="275" r:id="rId18"/>
    <p:sldId id="26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Joshua Kristopher - (joshuaksmith)" initials="SJK-(" lastIdx="2" clrIdx="0">
    <p:extLst>
      <p:ext uri="{19B8F6BF-5375-455C-9EA6-DF929625EA0E}">
        <p15:presenceInfo xmlns:p15="http://schemas.microsoft.com/office/powerpoint/2012/main" userId="S::joshuaksmith@email.arizona.edu::d3036105-62fb-4531-bd47-d3dca2712e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7FF"/>
    <a:srgbClr val="21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86412"/>
  </p:normalViewPr>
  <p:slideViewPr>
    <p:cSldViewPr snapToGrid="0" snapToObjects="1">
      <p:cViewPr>
        <p:scale>
          <a:sx n="95" d="100"/>
          <a:sy n="95" d="100"/>
        </p:scale>
        <p:origin x="1216" y="560"/>
      </p:cViewPr>
      <p:guideLst/>
    </p:cSldViewPr>
  </p:slideViewPr>
  <p:outlineViewPr>
    <p:cViewPr>
      <p:scale>
        <a:sx n="33" d="100"/>
        <a:sy n="33" d="100"/>
      </p:scale>
      <p:origin x="0" y="-60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shuasmith/Desktop/RotorPointsAp2_12pm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shuasmith/Desktop/RotorPointsAp2_12pm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shuasmith/Desktop/RotorPointsAp2_12pm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Elevation Vs Azimuth Scan Patterns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RotorPointsAp2_12pm!$B$25:$B$60</c:f>
              <c:numCache>
                <c:formatCode>General</c:formatCode>
                <c:ptCount val="36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3">
                  <c:v>6</c:v>
                </c:pt>
                <c:pt idx="24">
                  <c:v>9</c:v>
                </c:pt>
                <c:pt idx="25">
                  <c:v>12</c:v>
                </c:pt>
                <c:pt idx="26">
                  <c:v>17</c:v>
                </c:pt>
                <c:pt idx="27">
                  <c:v>23</c:v>
                </c:pt>
                <c:pt idx="28">
                  <c:v>29</c:v>
                </c:pt>
                <c:pt idx="29">
                  <c:v>34</c:v>
                </c:pt>
                <c:pt idx="30">
                  <c:v>39</c:v>
                </c:pt>
                <c:pt idx="31">
                  <c:v>41</c:v>
                </c:pt>
                <c:pt idx="32">
                  <c:v>43</c:v>
                </c:pt>
                <c:pt idx="33">
                  <c:v>45</c:v>
                </c:pt>
                <c:pt idx="34">
                  <c:v>45</c:v>
                </c:pt>
                <c:pt idx="35">
                  <c:v>45</c:v>
                </c:pt>
              </c:numCache>
            </c:numRef>
          </c:xVal>
          <c:yVal>
            <c:numRef>
              <c:f>RotorPointsAp2_12pm!$C$25:$C$60</c:f>
              <c:numCache>
                <c:formatCode>General</c:formatCode>
                <c:ptCount val="3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6F-0645-A736-AB5CC19EB4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242911"/>
        <c:axId val="1228810143"/>
      </c:scatterChart>
      <c:valAx>
        <c:axId val="12292429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Azimuth (deg)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810143"/>
        <c:crosses val="autoZero"/>
        <c:crossBetween val="midCat"/>
      </c:valAx>
      <c:valAx>
        <c:axId val="1228810143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EL (deg)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242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Elevation Vs  </a:t>
            </a:r>
            <a:r>
              <a:rPr lang="en-US" sz="1400" b="0" i="0" u="none" strike="noStrike" baseline="0" dirty="0">
                <a:effectLst/>
              </a:rPr>
              <a:t>Azimuth</a:t>
            </a:r>
            <a:r>
              <a:rPr lang="en-US" sz="1400" b="0" i="0" u="none" strike="noStrike" baseline="0" dirty="0"/>
              <a:t> </a:t>
            </a:r>
            <a:r>
              <a:rPr lang="en-US" baseline="0" dirty="0"/>
              <a:t>Scan Patterns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RotorPointsAp2_12pm!$B$25:$B$88</c:f>
              <c:numCache>
                <c:formatCode>General</c:formatCode>
                <c:ptCount val="6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3">
                  <c:v>6</c:v>
                </c:pt>
                <c:pt idx="24">
                  <c:v>9</c:v>
                </c:pt>
                <c:pt idx="25">
                  <c:v>12</c:v>
                </c:pt>
                <c:pt idx="26">
                  <c:v>17</c:v>
                </c:pt>
                <c:pt idx="27">
                  <c:v>23</c:v>
                </c:pt>
                <c:pt idx="28">
                  <c:v>29</c:v>
                </c:pt>
                <c:pt idx="29">
                  <c:v>34</c:v>
                </c:pt>
                <c:pt idx="30">
                  <c:v>39</c:v>
                </c:pt>
                <c:pt idx="31">
                  <c:v>41</c:v>
                </c:pt>
                <c:pt idx="32">
                  <c:v>43</c:v>
                </c:pt>
                <c:pt idx="33">
                  <c:v>45</c:v>
                </c:pt>
                <c:pt idx="34">
                  <c:v>45</c:v>
                </c:pt>
                <c:pt idx="35">
                  <c:v>45</c:v>
                </c:pt>
                <c:pt idx="37">
                  <c:v>45</c:v>
                </c:pt>
                <c:pt idx="38">
                  <c:v>45</c:v>
                </c:pt>
                <c:pt idx="39">
                  <c:v>45</c:v>
                </c:pt>
                <c:pt idx="40">
                  <c:v>45</c:v>
                </c:pt>
                <c:pt idx="41">
                  <c:v>45</c:v>
                </c:pt>
                <c:pt idx="42">
                  <c:v>45</c:v>
                </c:pt>
                <c:pt idx="43">
                  <c:v>45</c:v>
                </c:pt>
                <c:pt idx="44">
                  <c:v>45</c:v>
                </c:pt>
                <c:pt idx="45">
                  <c:v>45</c:v>
                </c:pt>
                <c:pt idx="46">
                  <c:v>45</c:v>
                </c:pt>
                <c:pt idx="47">
                  <c:v>45</c:v>
                </c:pt>
                <c:pt idx="48">
                  <c:v>45</c:v>
                </c:pt>
                <c:pt idx="49">
                  <c:v>45</c:v>
                </c:pt>
                <c:pt idx="51">
                  <c:v>43</c:v>
                </c:pt>
                <c:pt idx="52">
                  <c:v>40</c:v>
                </c:pt>
                <c:pt idx="53">
                  <c:v>37</c:v>
                </c:pt>
                <c:pt idx="54">
                  <c:v>32</c:v>
                </c:pt>
                <c:pt idx="55">
                  <c:v>26</c:v>
                </c:pt>
                <c:pt idx="56">
                  <c:v>20</c:v>
                </c:pt>
                <c:pt idx="57">
                  <c:v>15</c:v>
                </c:pt>
                <c:pt idx="58">
                  <c:v>11</c:v>
                </c:pt>
                <c:pt idx="59">
                  <c:v>9</c:v>
                </c:pt>
                <c:pt idx="60">
                  <c:v>6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</c:numCache>
            </c:numRef>
          </c:xVal>
          <c:yVal>
            <c:numRef>
              <c:f>RotorPointsAp2_12pm!$C$25:$C$88</c:f>
              <c:numCache>
                <c:formatCode>General</c:formatCode>
                <c:ptCount val="6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6</c:v>
                </c:pt>
                <c:pt idx="39">
                  <c:v>8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13</c:v>
                </c:pt>
                <c:pt idx="45">
                  <c:v>14</c:v>
                </c:pt>
                <c:pt idx="46">
                  <c:v>15</c:v>
                </c:pt>
                <c:pt idx="47">
                  <c:v>15</c:v>
                </c:pt>
                <c:pt idx="48">
                  <c:v>15</c:v>
                </c:pt>
                <c:pt idx="49">
                  <c:v>15</c:v>
                </c:pt>
                <c:pt idx="51">
                  <c:v>14</c:v>
                </c:pt>
                <c:pt idx="52">
                  <c:v>14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14</c:v>
                </c:pt>
                <c:pt idx="57">
                  <c:v>14</c:v>
                </c:pt>
                <c:pt idx="58">
                  <c:v>14</c:v>
                </c:pt>
                <c:pt idx="59">
                  <c:v>14</c:v>
                </c:pt>
                <c:pt idx="60">
                  <c:v>14</c:v>
                </c:pt>
                <c:pt idx="61">
                  <c:v>14</c:v>
                </c:pt>
                <c:pt idx="62">
                  <c:v>14</c:v>
                </c:pt>
                <c:pt idx="63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E1-F640-AB37-0FF1906E0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242911"/>
        <c:axId val="1228810143"/>
      </c:scatterChart>
      <c:valAx>
        <c:axId val="12292429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Azmuith (degs)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810143"/>
        <c:crosses val="autoZero"/>
        <c:crossBetween val="midCat"/>
      </c:valAx>
      <c:valAx>
        <c:axId val="1228810143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EL (deg)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242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Elevation Vs </a:t>
            </a:r>
            <a:r>
              <a:rPr lang="en-US" sz="1400" b="0" i="0" u="none" strike="noStrike" baseline="0" dirty="0">
                <a:effectLst/>
              </a:rPr>
              <a:t>Azimuth</a:t>
            </a:r>
            <a:r>
              <a:rPr lang="en-US" sz="1400" b="0" i="0" u="none" strike="noStrike" baseline="0" dirty="0"/>
              <a:t> </a:t>
            </a:r>
            <a:r>
              <a:rPr lang="en-US" baseline="0" dirty="0"/>
              <a:t> Scan Patterns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RotorPointsAp2_12pm!$B$25:$B$172</c:f>
              <c:numCache>
                <c:formatCode>General</c:formatCode>
                <c:ptCount val="148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3">
                  <c:v>6</c:v>
                </c:pt>
                <c:pt idx="24">
                  <c:v>9</c:v>
                </c:pt>
                <c:pt idx="25">
                  <c:v>12</c:v>
                </c:pt>
                <c:pt idx="26">
                  <c:v>17</c:v>
                </c:pt>
                <c:pt idx="27">
                  <c:v>23</c:v>
                </c:pt>
                <c:pt idx="28">
                  <c:v>29</c:v>
                </c:pt>
                <c:pt idx="29">
                  <c:v>34</c:v>
                </c:pt>
                <c:pt idx="30">
                  <c:v>39</c:v>
                </c:pt>
                <c:pt idx="31">
                  <c:v>41</c:v>
                </c:pt>
                <c:pt idx="32">
                  <c:v>43</c:v>
                </c:pt>
                <c:pt idx="33">
                  <c:v>45</c:v>
                </c:pt>
                <c:pt idx="34">
                  <c:v>45</c:v>
                </c:pt>
                <c:pt idx="35">
                  <c:v>45</c:v>
                </c:pt>
                <c:pt idx="37">
                  <c:v>45</c:v>
                </c:pt>
                <c:pt idx="38">
                  <c:v>45</c:v>
                </c:pt>
                <c:pt idx="39">
                  <c:v>45</c:v>
                </c:pt>
                <c:pt idx="40">
                  <c:v>45</c:v>
                </c:pt>
                <c:pt idx="41">
                  <c:v>45</c:v>
                </c:pt>
                <c:pt idx="42">
                  <c:v>45</c:v>
                </c:pt>
                <c:pt idx="43">
                  <c:v>45</c:v>
                </c:pt>
                <c:pt idx="44">
                  <c:v>45</c:v>
                </c:pt>
                <c:pt idx="45">
                  <c:v>45</c:v>
                </c:pt>
                <c:pt idx="46">
                  <c:v>45</c:v>
                </c:pt>
                <c:pt idx="47">
                  <c:v>45</c:v>
                </c:pt>
                <c:pt idx="48">
                  <c:v>45</c:v>
                </c:pt>
                <c:pt idx="49">
                  <c:v>45</c:v>
                </c:pt>
                <c:pt idx="51">
                  <c:v>43</c:v>
                </c:pt>
                <c:pt idx="52">
                  <c:v>40</c:v>
                </c:pt>
                <c:pt idx="53">
                  <c:v>37</c:v>
                </c:pt>
                <c:pt idx="54">
                  <c:v>32</c:v>
                </c:pt>
                <c:pt idx="55">
                  <c:v>26</c:v>
                </c:pt>
                <c:pt idx="56">
                  <c:v>20</c:v>
                </c:pt>
                <c:pt idx="57">
                  <c:v>15</c:v>
                </c:pt>
                <c:pt idx="58">
                  <c:v>11</c:v>
                </c:pt>
                <c:pt idx="59">
                  <c:v>9</c:v>
                </c:pt>
                <c:pt idx="60">
                  <c:v>6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9">
                  <c:v>7</c:v>
                </c:pt>
                <c:pt idx="80">
                  <c:v>9</c:v>
                </c:pt>
                <c:pt idx="81">
                  <c:v>14</c:v>
                </c:pt>
                <c:pt idx="82">
                  <c:v>18</c:v>
                </c:pt>
                <c:pt idx="83">
                  <c:v>24</c:v>
                </c:pt>
                <c:pt idx="84">
                  <c:v>31</c:v>
                </c:pt>
                <c:pt idx="85">
                  <c:v>35</c:v>
                </c:pt>
                <c:pt idx="86">
                  <c:v>39</c:v>
                </c:pt>
                <c:pt idx="87">
                  <c:v>42</c:v>
                </c:pt>
                <c:pt idx="88">
                  <c:v>43</c:v>
                </c:pt>
                <c:pt idx="89">
                  <c:v>45</c:v>
                </c:pt>
                <c:pt idx="90">
                  <c:v>45</c:v>
                </c:pt>
                <c:pt idx="91">
                  <c:v>45</c:v>
                </c:pt>
                <c:pt idx="93">
                  <c:v>43</c:v>
                </c:pt>
                <c:pt idx="94">
                  <c:v>43</c:v>
                </c:pt>
                <c:pt idx="95">
                  <c:v>43</c:v>
                </c:pt>
                <c:pt idx="96">
                  <c:v>43</c:v>
                </c:pt>
                <c:pt idx="97">
                  <c:v>43</c:v>
                </c:pt>
                <c:pt idx="98">
                  <c:v>43</c:v>
                </c:pt>
                <c:pt idx="99">
                  <c:v>43</c:v>
                </c:pt>
                <c:pt idx="100">
                  <c:v>43</c:v>
                </c:pt>
                <c:pt idx="101">
                  <c:v>43</c:v>
                </c:pt>
                <c:pt idx="102">
                  <c:v>43</c:v>
                </c:pt>
                <c:pt idx="103">
                  <c:v>43</c:v>
                </c:pt>
                <c:pt idx="104">
                  <c:v>43</c:v>
                </c:pt>
                <c:pt idx="105">
                  <c:v>43</c:v>
                </c:pt>
                <c:pt idx="107">
                  <c:v>43</c:v>
                </c:pt>
                <c:pt idx="108">
                  <c:v>40</c:v>
                </c:pt>
                <c:pt idx="109">
                  <c:v>36</c:v>
                </c:pt>
                <c:pt idx="110">
                  <c:v>31</c:v>
                </c:pt>
                <c:pt idx="111">
                  <c:v>25</c:v>
                </c:pt>
                <c:pt idx="112">
                  <c:v>20</c:v>
                </c:pt>
                <c:pt idx="113">
                  <c:v>15</c:v>
                </c:pt>
                <c:pt idx="114">
                  <c:v>10</c:v>
                </c:pt>
                <c:pt idx="115">
                  <c:v>7</c:v>
                </c:pt>
                <c:pt idx="116">
                  <c:v>6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6</c:v>
                </c:pt>
                <c:pt idx="133">
                  <c:v>6</c:v>
                </c:pt>
                <c:pt idx="135">
                  <c:v>7</c:v>
                </c:pt>
                <c:pt idx="136">
                  <c:v>9</c:v>
                </c:pt>
                <c:pt idx="137">
                  <c:v>14</c:v>
                </c:pt>
                <c:pt idx="138">
                  <c:v>19</c:v>
                </c:pt>
                <c:pt idx="139">
                  <c:v>24</c:v>
                </c:pt>
                <c:pt idx="140">
                  <c:v>31</c:v>
                </c:pt>
                <c:pt idx="141">
                  <c:v>36</c:v>
                </c:pt>
                <c:pt idx="142">
                  <c:v>39</c:v>
                </c:pt>
                <c:pt idx="143">
                  <c:v>42</c:v>
                </c:pt>
                <c:pt idx="144">
                  <c:v>43</c:v>
                </c:pt>
                <c:pt idx="145">
                  <c:v>45</c:v>
                </c:pt>
                <c:pt idx="146">
                  <c:v>45</c:v>
                </c:pt>
                <c:pt idx="147">
                  <c:v>45</c:v>
                </c:pt>
              </c:numCache>
            </c:numRef>
          </c:xVal>
          <c:yVal>
            <c:numRef>
              <c:f>RotorPointsAp2_12pm!$C$25:$C$189</c:f>
              <c:numCache>
                <c:formatCode>General</c:formatCode>
                <c:ptCount val="16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6</c:v>
                </c:pt>
                <c:pt idx="39">
                  <c:v>8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13</c:v>
                </c:pt>
                <c:pt idx="45">
                  <c:v>14</c:v>
                </c:pt>
                <c:pt idx="46">
                  <c:v>15</c:v>
                </c:pt>
                <c:pt idx="47">
                  <c:v>15</c:v>
                </c:pt>
                <c:pt idx="48">
                  <c:v>15</c:v>
                </c:pt>
                <c:pt idx="49">
                  <c:v>15</c:v>
                </c:pt>
                <c:pt idx="51">
                  <c:v>14</c:v>
                </c:pt>
                <c:pt idx="52">
                  <c:v>14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14</c:v>
                </c:pt>
                <c:pt idx="57">
                  <c:v>14</c:v>
                </c:pt>
                <c:pt idx="58">
                  <c:v>14</c:v>
                </c:pt>
                <c:pt idx="59">
                  <c:v>14</c:v>
                </c:pt>
                <c:pt idx="60">
                  <c:v>14</c:v>
                </c:pt>
                <c:pt idx="61">
                  <c:v>14</c:v>
                </c:pt>
                <c:pt idx="62">
                  <c:v>14</c:v>
                </c:pt>
                <c:pt idx="63">
                  <c:v>14</c:v>
                </c:pt>
                <c:pt idx="65">
                  <c:v>15</c:v>
                </c:pt>
                <c:pt idx="66">
                  <c:v>16</c:v>
                </c:pt>
                <c:pt idx="67">
                  <c:v>18</c:v>
                </c:pt>
                <c:pt idx="68">
                  <c:v>19</c:v>
                </c:pt>
                <c:pt idx="69">
                  <c:v>21</c:v>
                </c:pt>
                <c:pt idx="70">
                  <c:v>22</c:v>
                </c:pt>
                <c:pt idx="71">
                  <c:v>23</c:v>
                </c:pt>
                <c:pt idx="72">
                  <c:v>24</c:v>
                </c:pt>
                <c:pt idx="73">
                  <c:v>24</c:v>
                </c:pt>
                <c:pt idx="74">
                  <c:v>25</c:v>
                </c:pt>
                <c:pt idx="75">
                  <c:v>25</c:v>
                </c:pt>
                <c:pt idx="76">
                  <c:v>25</c:v>
                </c:pt>
                <c:pt idx="77">
                  <c:v>25</c:v>
                </c:pt>
                <c:pt idx="79">
                  <c:v>25</c:v>
                </c:pt>
                <c:pt idx="80">
                  <c:v>25</c:v>
                </c:pt>
                <c:pt idx="81">
                  <c:v>25</c:v>
                </c:pt>
                <c:pt idx="82">
                  <c:v>25</c:v>
                </c:pt>
                <c:pt idx="83">
                  <c:v>25</c:v>
                </c:pt>
                <c:pt idx="84">
                  <c:v>25</c:v>
                </c:pt>
                <c:pt idx="85">
                  <c:v>25</c:v>
                </c:pt>
                <c:pt idx="86">
                  <c:v>25</c:v>
                </c:pt>
                <c:pt idx="87">
                  <c:v>25</c:v>
                </c:pt>
                <c:pt idx="88">
                  <c:v>25</c:v>
                </c:pt>
                <c:pt idx="89">
                  <c:v>25</c:v>
                </c:pt>
                <c:pt idx="90">
                  <c:v>25</c:v>
                </c:pt>
                <c:pt idx="91">
                  <c:v>25</c:v>
                </c:pt>
                <c:pt idx="93">
                  <c:v>26</c:v>
                </c:pt>
                <c:pt idx="94">
                  <c:v>26</c:v>
                </c:pt>
                <c:pt idx="95">
                  <c:v>28</c:v>
                </c:pt>
                <c:pt idx="96">
                  <c:v>30</c:v>
                </c:pt>
                <c:pt idx="97">
                  <c:v>32</c:v>
                </c:pt>
                <c:pt idx="98">
                  <c:v>33</c:v>
                </c:pt>
                <c:pt idx="99">
                  <c:v>33</c:v>
                </c:pt>
                <c:pt idx="100">
                  <c:v>34</c:v>
                </c:pt>
                <c:pt idx="101">
                  <c:v>35</c:v>
                </c:pt>
                <c:pt idx="102">
                  <c:v>35</c:v>
                </c:pt>
                <c:pt idx="103">
                  <c:v>35</c:v>
                </c:pt>
                <c:pt idx="104">
                  <c:v>35</c:v>
                </c:pt>
                <c:pt idx="105">
                  <c:v>35</c:v>
                </c:pt>
                <c:pt idx="107">
                  <c:v>34</c:v>
                </c:pt>
                <c:pt idx="108">
                  <c:v>34</c:v>
                </c:pt>
                <c:pt idx="109">
                  <c:v>34</c:v>
                </c:pt>
                <c:pt idx="110">
                  <c:v>34</c:v>
                </c:pt>
                <c:pt idx="111">
                  <c:v>34</c:v>
                </c:pt>
                <c:pt idx="112">
                  <c:v>34</c:v>
                </c:pt>
                <c:pt idx="113">
                  <c:v>34</c:v>
                </c:pt>
                <c:pt idx="114">
                  <c:v>34</c:v>
                </c:pt>
                <c:pt idx="115">
                  <c:v>34</c:v>
                </c:pt>
                <c:pt idx="116">
                  <c:v>34</c:v>
                </c:pt>
                <c:pt idx="117">
                  <c:v>34</c:v>
                </c:pt>
                <c:pt idx="118">
                  <c:v>34</c:v>
                </c:pt>
                <c:pt idx="119">
                  <c:v>34</c:v>
                </c:pt>
                <c:pt idx="121">
                  <c:v>35</c:v>
                </c:pt>
                <c:pt idx="122">
                  <c:v>36</c:v>
                </c:pt>
                <c:pt idx="123">
                  <c:v>38</c:v>
                </c:pt>
                <c:pt idx="124">
                  <c:v>40</c:v>
                </c:pt>
                <c:pt idx="125">
                  <c:v>41</c:v>
                </c:pt>
                <c:pt idx="126">
                  <c:v>42</c:v>
                </c:pt>
                <c:pt idx="127">
                  <c:v>43</c:v>
                </c:pt>
                <c:pt idx="128">
                  <c:v>44</c:v>
                </c:pt>
                <c:pt idx="129">
                  <c:v>44</c:v>
                </c:pt>
                <c:pt idx="130">
                  <c:v>45</c:v>
                </c:pt>
                <c:pt idx="131">
                  <c:v>45</c:v>
                </c:pt>
                <c:pt idx="132">
                  <c:v>45</c:v>
                </c:pt>
                <c:pt idx="133">
                  <c:v>45</c:v>
                </c:pt>
                <c:pt idx="135">
                  <c:v>44</c:v>
                </c:pt>
                <c:pt idx="136">
                  <c:v>44</c:v>
                </c:pt>
                <c:pt idx="137">
                  <c:v>44</c:v>
                </c:pt>
                <c:pt idx="138">
                  <c:v>44</c:v>
                </c:pt>
                <c:pt idx="139">
                  <c:v>44</c:v>
                </c:pt>
                <c:pt idx="140">
                  <c:v>44</c:v>
                </c:pt>
                <c:pt idx="141">
                  <c:v>44</c:v>
                </c:pt>
                <c:pt idx="142">
                  <c:v>44</c:v>
                </c:pt>
                <c:pt idx="143">
                  <c:v>44</c:v>
                </c:pt>
                <c:pt idx="144">
                  <c:v>44</c:v>
                </c:pt>
                <c:pt idx="145">
                  <c:v>44</c:v>
                </c:pt>
                <c:pt idx="146">
                  <c:v>44</c:v>
                </c:pt>
                <c:pt idx="147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3F-2245-A755-E3E30508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242911"/>
        <c:axId val="1228810143"/>
      </c:scatterChart>
      <c:valAx>
        <c:axId val="12292429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Azmuith (degs)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810143"/>
        <c:crosses val="autoZero"/>
        <c:crossBetween val="midCat"/>
      </c:valAx>
      <c:valAx>
        <c:axId val="122881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EL (deg)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242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2T14:05:19.100" idx="1">
    <p:pos x="3448" y="4417"/>
    <p:text/>
    <p:extLst>
      <p:ext uri="{C676402C-5697-4E1C-873F-D02D1690AC5C}">
        <p15:threadingInfo xmlns:p15="http://schemas.microsoft.com/office/powerpoint/2012/main" timeZoneBias="420"/>
      </p:ext>
    </p:extLst>
  </p:cm>
  <p:cm authorId="1" dt="2020-04-02T14:09:28.819" idx="2">
    <p:pos x="10" y="10"/>
    <p:text>Statement of the problem;
CatSat’s orbit is projected to near 550 km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4742-D471-EF4A-ADD4-404FCDABAEB0}" type="datetimeFigureOut">
              <a:rPr lang="en-US" smtClean="0"/>
              <a:t>4/6/21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7C836-C0E5-B04B-BE84-70DC7117F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7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1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Statement of the problem;</a:t>
            </a:r>
          </a:p>
          <a:p>
            <a:r>
              <a:rPr lang="en-US" dirty="0" err="1"/>
              <a:t>CatSat’s</a:t>
            </a:r>
            <a:r>
              <a:rPr lang="en-US" dirty="0"/>
              <a:t> orbit is projected to near 550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0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4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equations obtained from  John A </a:t>
            </a:r>
            <a:r>
              <a:rPr lang="en-US" dirty="0" err="1"/>
              <a:t>Kolobuchar</a:t>
            </a:r>
            <a:r>
              <a:rPr lang="en-US" dirty="0"/>
              <a:t>  paper Total </a:t>
            </a:r>
            <a:r>
              <a:rPr lang="en-US" dirty="0" err="1"/>
              <a:t>elctron</a:t>
            </a:r>
            <a:r>
              <a:rPr lang="en-US" dirty="0"/>
              <a:t> Content studies,</a:t>
            </a:r>
          </a:p>
          <a:p>
            <a:r>
              <a:rPr lang="en-US" dirty="0"/>
              <a:t>I wrote C code that allows you to input given coordinates for a ground station, Vertical Total Electron content,  a </a:t>
            </a:r>
            <a:r>
              <a:rPr lang="en-US" dirty="0" err="1"/>
              <a:t>salatites</a:t>
            </a:r>
            <a:r>
              <a:rPr lang="en-US" dirty="0"/>
              <a:t> </a:t>
            </a:r>
            <a:r>
              <a:rPr lang="en-US" dirty="0" err="1"/>
              <a:t>postion</a:t>
            </a:r>
            <a:r>
              <a:rPr lang="en-US" dirty="0"/>
              <a:t> Data </a:t>
            </a:r>
            <a:r>
              <a:rPr lang="en-US" dirty="0" err="1"/>
              <a:t>optained</a:t>
            </a:r>
            <a:r>
              <a:rPr lang="en-US" dirty="0"/>
              <a:t> form a SPG module</a:t>
            </a:r>
          </a:p>
          <a:p>
            <a:r>
              <a:rPr lang="en-US" dirty="0"/>
              <a:t>To produce  Group delay/Slant Total electron and  number of faraday rotations for passes over that ground station, given the </a:t>
            </a:r>
            <a:r>
              <a:rPr lang="en-US" dirty="0" err="1"/>
              <a:t>satalites</a:t>
            </a:r>
            <a:r>
              <a:rPr lang="en-US" dirty="0"/>
              <a:t> transmitting at 100 </a:t>
            </a:r>
            <a:r>
              <a:rPr lang="en-US" dirty="0" err="1"/>
              <a:t>MegaHertz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3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equations obtained from  John A </a:t>
            </a:r>
            <a:r>
              <a:rPr lang="en-US" dirty="0" err="1"/>
              <a:t>Kolobuchar</a:t>
            </a:r>
            <a:r>
              <a:rPr lang="en-US" dirty="0"/>
              <a:t>  paper Total </a:t>
            </a:r>
            <a:r>
              <a:rPr lang="en-US" dirty="0" err="1"/>
              <a:t>elctron</a:t>
            </a:r>
            <a:r>
              <a:rPr lang="en-US" dirty="0"/>
              <a:t> Content studies,</a:t>
            </a:r>
          </a:p>
          <a:p>
            <a:r>
              <a:rPr lang="en-US" dirty="0"/>
              <a:t>I wrote C code that allows you to input given coordinates for a ground station, Vertical Total Electron content,  a </a:t>
            </a:r>
            <a:r>
              <a:rPr lang="en-US" dirty="0" err="1"/>
              <a:t>salatites</a:t>
            </a:r>
            <a:r>
              <a:rPr lang="en-US" dirty="0"/>
              <a:t> </a:t>
            </a:r>
            <a:r>
              <a:rPr lang="en-US" dirty="0" err="1"/>
              <a:t>postion</a:t>
            </a:r>
            <a:r>
              <a:rPr lang="en-US" dirty="0"/>
              <a:t> Data </a:t>
            </a:r>
            <a:r>
              <a:rPr lang="en-US" dirty="0" err="1"/>
              <a:t>optained</a:t>
            </a:r>
            <a:r>
              <a:rPr lang="en-US" dirty="0"/>
              <a:t> form a SPG module</a:t>
            </a:r>
          </a:p>
          <a:p>
            <a:r>
              <a:rPr lang="en-US" dirty="0"/>
              <a:t>To produce  Group delay/Slant Total electron and  number of faraday rotations for passes over that ground station, given the </a:t>
            </a:r>
            <a:r>
              <a:rPr lang="en-US" dirty="0" err="1"/>
              <a:t>satalites</a:t>
            </a:r>
            <a:r>
              <a:rPr lang="en-US" dirty="0"/>
              <a:t> transmitting at 100 </a:t>
            </a:r>
            <a:r>
              <a:rPr lang="en-US" dirty="0" err="1"/>
              <a:t>MegaHertz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1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Interpretations of these predictions</a:t>
            </a:r>
          </a:p>
          <a:p>
            <a:endParaRPr lang="en-US" dirty="0"/>
          </a:p>
          <a:p>
            <a:r>
              <a:rPr lang="en-US" dirty="0"/>
              <a:t>Match how STEC should increase at the horizons and reach a </a:t>
            </a:r>
            <a:r>
              <a:rPr lang="en-US" dirty="0" err="1"/>
              <a:t>minuim</a:t>
            </a:r>
            <a:r>
              <a:rPr lang="en-US" dirty="0"/>
              <a:t> when directly above the GD</a:t>
            </a:r>
          </a:p>
          <a:p>
            <a:endParaRPr lang="en-US" dirty="0"/>
          </a:p>
          <a:p>
            <a:r>
              <a:rPr lang="en-US" dirty="0"/>
              <a:t>Matches the behavior of how Faraday rotation should reverse in direction for this high pass</a:t>
            </a:r>
          </a:p>
          <a:p>
            <a:endParaRPr lang="en-US" dirty="0"/>
          </a:p>
          <a:p>
            <a:r>
              <a:rPr lang="en-US" dirty="0"/>
              <a:t>Skeptical about magnitude of FR</a:t>
            </a:r>
          </a:p>
          <a:p>
            <a:endParaRPr lang="en-US" dirty="0"/>
          </a:p>
          <a:p>
            <a:r>
              <a:rPr lang="en-US" dirty="0"/>
              <a:t>Don’t know actual TEC, it can vary greatly but we can measure the # of faraday Rotations </a:t>
            </a:r>
          </a:p>
          <a:p>
            <a:r>
              <a:rPr lang="en-US" dirty="0"/>
              <a:t>Worst case scenario </a:t>
            </a:r>
          </a:p>
          <a:p>
            <a:r>
              <a:rPr lang="en-US" dirty="0"/>
              <a:t>Model can tell us if something is wrong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7C836-C0E5-B04B-BE84-70DC7117F6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1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19DE-71CB-2F4D-9E35-76C5420E4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85F12-0A37-D249-A131-4A4F20F6D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2A0D0-D3F5-8047-90B6-2D0E1AB5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5E749-1B18-AD45-9C03-0A11D6CA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45566-981E-CB4F-B97E-C7A4AD5E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9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D0E9-EE2D-C44A-A313-574961AB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9D759-EE19-F545-8162-73D12860F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BDA45-4470-C94B-857A-176DAE61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0430-3081-5B48-B50E-F4EFA40B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8C287-9BF3-3F41-8040-C77FA00E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7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0F4C5-844C-C94E-BE22-663BCE9A2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DAC58-D304-954E-A884-F48780E38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ABD1-5D19-154C-A416-E7FA79EE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6972-4BF3-1147-AFF5-C9EF076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2E2FB-68CB-0840-98B0-7B609D22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5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697F-3327-5144-B22B-D3D1E658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CD49-F268-8A40-BF06-472252E81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2B328-B37B-BB4A-88D6-CEDB658A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46A5-5523-FA41-B849-49CD6BFB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46452-C9EC-FC49-9269-047D393DF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4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3674-DE86-A440-BD48-840A9600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ADA9E-ADA3-1846-B266-CC1180F0D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BCE49-EBDE-ED4E-92CE-4600D962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D29F5-A664-DE4D-B975-C5EE0EBA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68BB6-6EA8-624F-871D-64487811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A2D3-35F6-1E46-ADEE-AC12F3AF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8A555-7D54-F347-A67A-9B9EE5E4F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E7DF8-2B55-A24E-85CA-7BDA9BDF5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254C9-B2D6-1F41-A1C1-6A44A415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C9BC8-55B5-6347-92FC-E56082F7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EC281-7296-D144-A09F-5FF030DB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FCE7-7D90-E944-A6EF-ED92CC2D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2A287-8D20-A944-AE5F-1B92DC3FB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A6132-D3AD-7C47-B8ED-B176D126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84D84-4D14-3C4D-84DB-CD23B555D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6931F-AA32-464E-AB38-008A51E87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EF295D-E381-D940-AA5E-F4A39036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C7DFC-9C87-574F-ABB0-42D209DB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797B1-F184-5C4E-B598-71555215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1A07-6F53-B64E-8C1E-4DD3585C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4C874D-9E73-4A40-B588-6CA0CD02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1A98E-6CE0-404F-8CB4-2CDCAEAD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BEACE-C764-F044-95C1-F55AC708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E2D52-2A05-114E-8B00-CDB476FD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BDB16-D4BC-CC4C-A6D9-3DD50625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324A6-3ECA-6E44-925A-EE05F2F1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2D077-B07E-8743-8CFA-E0B64EBE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3BA5D-CB8E-E547-B11A-C7E8FA31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798F6-67D7-CE43-8E5B-E2230DBEC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C3A04-4196-D440-B399-8A147750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65B37-F224-124A-BACF-C9AC61A5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233C-D2A9-B24B-85C2-C6DC6AB8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71C3-4F39-2945-8BA0-5A44CCF2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FB185-D034-D941-A32A-62B2A6368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14D5E-7356-5B49-A40A-98B8E51CD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31844-34CB-ED48-A2FE-5858A882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1683C-1169-4049-908A-7D93906C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89FB5-F7F9-944A-A922-D72E7B03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72F51-77CB-854F-B920-60E86E9B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A2C74-9ABF-E548-8F08-4F302B1B8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8012F-BC3F-0546-B512-AFF778667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6C2B-2441-114D-AC38-F139622D9F5B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67990-1FBB-AB45-9A72-854ED9AA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D9F4E-2CC4-D94F-A629-97C1EB061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F7EB-CA9D-9C49-A0B3-CC076834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otlight.unavco.org/how-gps-works/gps-basics/gps-and-geoscienc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A1876-DB97-FC4A-8110-ABD8F703F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dirty="0">
                <a:latin typeface="PT Serif" panose="020A0603040505020204" pitchFamily="18" charset="77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Antenna Patterns for Ground Station</a:t>
            </a:r>
            <a:r>
              <a:rPr lang="en-US" dirty="0">
                <a:latin typeface="PT Serif" panose="020A0603040505020204" pitchFamily="18" charset="77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A3F0B-A5FD-6749-80D7-CDCEBD4AF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1078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Joshua Smith</a:t>
            </a:r>
          </a:p>
          <a:p>
            <a:r>
              <a:rPr lang="en-US" dirty="0"/>
              <a:t>Mentor : Dr. Mike Parker</a:t>
            </a:r>
          </a:p>
          <a:p>
            <a:r>
              <a:rPr lang="en-US" dirty="0"/>
              <a:t>Rincon Research Corporation</a:t>
            </a:r>
          </a:p>
          <a:p>
            <a:r>
              <a:rPr lang="en-US" dirty="0"/>
              <a:t>April 17, 2021</a:t>
            </a:r>
          </a:p>
          <a:p>
            <a:r>
              <a:rPr lang="en-US" dirty="0"/>
              <a:t>Virtual symposium</a:t>
            </a:r>
          </a:p>
          <a:p>
            <a:endParaRPr lang="en-US" dirty="0"/>
          </a:p>
        </p:txBody>
      </p:sp>
      <p:pic>
        <p:nvPicPr>
          <p:cNvPr id="19" name="Picture 4" descr="ua_logo_lg">
            <a:extLst>
              <a:ext uri="{FF2B5EF4-FFF2-40B4-BE49-F238E27FC236}">
                <a16:creationId xmlns:a16="http://schemas.microsoft.com/office/drawing/2014/main" id="{97DAE607-94A3-EC46-AC71-DB3960A2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03" y="5268912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nasa-logo">
            <a:extLst>
              <a:ext uri="{FF2B5EF4-FFF2-40B4-BE49-F238E27FC236}">
                <a16:creationId xmlns:a16="http://schemas.microsoft.com/office/drawing/2014/main" id="{156B2A99-E462-1442-B3E7-54CA02D5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70" y="5268912"/>
            <a:ext cx="1447799" cy="123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ZSGC_sunset">
            <a:extLst>
              <a:ext uri="{FF2B5EF4-FFF2-40B4-BE49-F238E27FC236}">
                <a16:creationId xmlns:a16="http://schemas.microsoft.com/office/drawing/2014/main" id="{A52931A2-8B12-0E4D-A2B3-ACA3DC25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243491" y="4989278"/>
            <a:ext cx="1000125" cy="17159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D081F-7697-1A4B-BF91-37840B002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6830" y="5268912"/>
            <a:ext cx="1921679" cy="13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6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CF190-3D7C-4F43-B447-88B7E1445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64" y="486987"/>
            <a:ext cx="11127151" cy="596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99426-11DF-3F40-AEAB-9B4ED46B6119}"/>
              </a:ext>
            </a:extLst>
          </p:cNvPr>
          <p:cNvSpPr txBox="1"/>
          <p:nvPr/>
        </p:nvSpPr>
        <p:spPr>
          <a:xfrm>
            <a:off x="4242078" y="103515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Elevation Vs Azimuth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06749-27B6-F54E-A06D-53CBC9A19D5F}"/>
              </a:ext>
            </a:extLst>
          </p:cNvPr>
          <p:cNvSpPr txBox="1"/>
          <p:nvPr/>
        </p:nvSpPr>
        <p:spPr>
          <a:xfrm rot="16200000">
            <a:off x="-1895185" y="1806259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BC55E-0627-DA4A-BBAC-41A4032B4DAB}"/>
              </a:ext>
            </a:extLst>
          </p:cNvPr>
          <p:cNvSpPr txBox="1"/>
          <p:nvPr/>
        </p:nvSpPr>
        <p:spPr>
          <a:xfrm>
            <a:off x="5572415" y="6310593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D8D1D7-1096-C946-A74F-21CF6008B308}"/>
              </a:ext>
            </a:extLst>
          </p:cNvPr>
          <p:cNvCxnSpPr/>
          <p:nvPr/>
        </p:nvCxnSpPr>
        <p:spPr>
          <a:xfrm>
            <a:off x="7344229" y="6450341"/>
            <a:ext cx="41075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DE41-06E5-4645-A9DA-19EAADC8DFB1}"/>
              </a:ext>
            </a:extLst>
          </p:cNvPr>
          <p:cNvCxnSpPr>
            <a:cxnSpLocks/>
          </p:cNvCxnSpPr>
          <p:nvPr/>
        </p:nvCxnSpPr>
        <p:spPr>
          <a:xfrm flipV="1">
            <a:off x="11897527" y="5733143"/>
            <a:ext cx="0" cy="7171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2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CF190-3D7C-4F43-B447-88B7E1445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64" y="486987"/>
            <a:ext cx="11127151" cy="596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99426-11DF-3F40-AEAB-9B4ED46B6119}"/>
              </a:ext>
            </a:extLst>
          </p:cNvPr>
          <p:cNvSpPr txBox="1"/>
          <p:nvPr/>
        </p:nvSpPr>
        <p:spPr>
          <a:xfrm>
            <a:off x="4242078" y="103515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Elevation Vs Azimuth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06749-27B6-F54E-A06D-53CBC9A19D5F}"/>
              </a:ext>
            </a:extLst>
          </p:cNvPr>
          <p:cNvSpPr txBox="1"/>
          <p:nvPr/>
        </p:nvSpPr>
        <p:spPr>
          <a:xfrm rot="16200000">
            <a:off x="-1895185" y="1806259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BC55E-0627-DA4A-BBAC-41A4032B4DAB}"/>
              </a:ext>
            </a:extLst>
          </p:cNvPr>
          <p:cNvSpPr txBox="1"/>
          <p:nvPr/>
        </p:nvSpPr>
        <p:spPr>
          <a:xfrm>
            <a:off x="5572415" y="6310593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DE41-06E5-4645-A9DA-19EAADC8DFB1}"/>
              </a:ext>
            </a:extLst>
          </p:cNvPr>
          <p:cNvCxnSpPr>
            <a:cxnSpLocks/>
          </p:cNvCxnSpPr>
          <p:nvPr/>
        </p:nvCxnSpPr>
        <p:spPr>
          <a:xfrm flipV="1">
            <a:off x="11897527" y="5733143"/>
            <a:ext cx="0" cy="7171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047075-6D44-2C4E-87C7-90F3E159298D}"/>
              </a:ext>
            </a:extLst>
          </p:cNvPr>
          <p:cNvCxnSpPr>
            <a:cxnSpLocks/>
          </p:cNvCxnSpPr>
          <p:nvPr/>
        </p:nvCxnSpPr>
        <p:spPr>
          <a:xfrm flipH="1">
            <a:off x="8229601" y="5572227"/>
            <a:ext cx="33776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7D5FD2-EE0C-4F47-98E8-550B14A88BDF}"/>
              </a:ext>
            </a:extLst>
          </p:cNvPr>
          <p:cNvCxnSpPr/>
          <p:nvPr/>
        </p:nvCxnSpPr>
        <p:spPr>
          <a:xfrm>
            <a:off x="7344229" y="6450341"/>
            <a:ext cx="41075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57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5B782920-D827-DE4B-A0EE-DFECA6E9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0" y="5117772"/>
            <a:ext cx="1000125" cy="17159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59AB1-91C7-0446-B1BB-57D5DA0CD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905" y="5505082"/>
            <a:ext cx="1925610" cy="1328672"/>
          </a:xfrm>
          <a:prstGeom prst="rect">
            <a:avLst/>
          </a:prstGeom>
        </p:spPr>
      </p:pic>
      <p:pic>
        <p:nvPicPr>
          <p:cNvPr id="26" name="AnTenna.mov" descr="AnTenna.mov">
            <a:hlinkClick r:id="" action="ppaction://media"/>
            <a:extLst>
              <a:ext uri="{FF2B5EF4-FFF2-40B4-BE49-F238E27FC236}">
                <a16:creationId xmlns:a16="http://schemas.microsoft.com/office/drawing/2014/main" id="{00A1453A-2CE6-7C4F-997F-9F54BBB522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773"/>
          <a:stretch/>
        </p:blipFill>
        <p:spPr>
          <a:xfrm>
            <a:off x="1447378" y="685119"/>
            <a:ext cx="9297244" cy="5290644"/>
          </a:xfrm>
        </p:spPr>
      </p:pic>
    </p:spTree>
    <p:extLst>
      <p:ext uri="{BB962C8B-B14F-4D97-AF65-F5344CB8AC3E}">
        <p14:creationId xmlns:p14="http://schemas.microsoft.com/office/powerpoint/2010/main" val="20702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3F79-A692-3045-B371-477636A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68" y="-85329"/>
            <a:ext cx="5686732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4F3D5-EED0-5D49-BB2A-8EF7701458EB}"/>
              </a:ext>
            </a:extLst>
          </p:cNvPr>
          <p:cNvSpPr txBox="1"/>
          <p:nvPr/>
        </p:nvSpPr>
        <p:spPr>
          <a:xfrm>
            <a:off x="616807" y="1088308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Rotor Position Sweep. EL: 5 deg. AZ: [5, 45] deg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D0E8-C75B-724F-81B1-FC361291769C}"/>
              </a:ext>
            </a:extLst>
          </p:cNvPr>
          <p:cNvSpPr txBox="1"/>
          <p:nvPr/>
        </p:nvSpPr>
        <p:spPr>
          <a:xfrm>
            <a:off x="7154342" y="404690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 Gain Vs Time for Section of 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90DFD-A16F-2D46-853C-26C837CE4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81521" y="1203324"/>
            <a:ext cx="5094192" cy="4211783"/>
          </a:xfrm>
          <a:prstGeom prst="rect">
            <a:avLst/>
          </a:prstGeom>
        </p:spPr>
      </p:pic>
      <p:pic>
        <p:nvPicPr>
          <p:cNvPr id="10" name="Picture 9" descr="AZSGC_sunset">
            <a:extLst>
              <a:ext uri="{FF2B5EF4-FFF2-40B4-BE49-F238E27FC236}">
                <a16:creationId xmlns:a16="http://schemas.microsoft.com/office/drawing/2014/main" id="{068B7970-6814-114B-B9BB-166A85F5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57" y="5365667"/>
            <a:ext cx="869776" cy="1492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0ECA4-6071-4749-AC46-934F3A3EF04F}"/>
              </a:ext>
            </a:extLst>
          </p:cNvPr>
          <p:cNvSpPr txBox="1"/>
          <p:nvPr/>
        </p:nvSpPr>
        <p:spPr>
          <a:xfrm>
            <a:off x="8755635" y="5623661"/>
            <a:ext cx="325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</a:t>
            </a:r>
          </a:p>
          <a:p>
            <a:r>
              <a:rPr lang="en-US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1F669-CB92-6845-8D77-A765E5AD9B94}"/>
              </a:ext>
            </a:extLst>
          </p:cNvPr>
          <p:cNvSpPr txBox="1"/>
          <p:nvPr/>
        </p:nvSpPr>
        <p:spPr>
          <a:xfrm rot="16200000">
            <a:off x="5778106" y="2392321"/>
            <a:ext cx="208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039CF-B9C4-9848-AAB2-1382C2B0494A}"/>
              </a:ext>
            </a:extLst>
          </p:cNvPr>
          <p:cNvSpPr txBox="1"/>
          <p:nvPr/>
        </p:nvSpPr>
        <p:spPr>
          <a:xfrm>
            <a:off x="9314408" y="6354340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Green: [-80,-79] dBm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B48A3-EC02-2B40-8775-1B4D0536C5DA}"/>
              </a:ext>
            </a:extLst>
          </p:cNvPr>
          <p:cNvSpPr txBox="1"/>
          <p:nvPr/>
        </p:nvSpPr>
        <p:spPr>
          <a:xfrm>
            <a:off x="7284434" y="6334472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Red: [-63,-68] dBm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131F99E-1D33-5347-B031-D065201525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91947"/>
              </p:ext>
            </p:extLst>
          </p:nvPr>
        </p:nvGraphicFramePr>
        <p:xfrm>
          <a:off x="443345" y="1768744"/>
          <a:ext cx="5521038" cy="3564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5B7A71-8EE0-C84F-915C-1E0D79BC83BD}"/>
              </a:ext>
            </a:extLst>
          </p:cNvPr>
          <p:cNvCxnSpPr>
            <a:cxnSpLocks/>
          </p:cNvCxnSpPr>
          <p:nvPr/>
        </p:nvCxnSpPr>
        <p:spPr>
          <a:xfrm>
            <a:off x="1288912" y="5573631"/>
            <a:ext cx="40452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E807D4-7799-104C-9C11-594C5F2DDFE2}"/>
              </a:ext>
            </a:extLst>
          </p:cNvPr>
          <p:cNvSpPr txBox="1"/>
          <p:nvPr/>
        </p:nvSpPr>
        <p:spPr>
          <a:xfrm rot="16200000">
            <a:off x="10476463" y="4318028"/>
            <a:ext cx="2085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452.3 MHZ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B902D-9C87-E042-8ADB-966B64390211}"/>
              </a:ext>
            </a:extLst>
          </p:cNvPr>
          <p:cNvSpPr/>
          <p:nvPr/>
        </p:nvSpPr>
        <p:spPr>
          <a:xfrm rot="16200000">
            <a:off x="11027096" y="762952"/>
            <a:ext cx="984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452.4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D5D8E-4065-CF4C-925D-7FA90EBC70D8}"/>
              </a:ext>
            </a:extLst>
          </p:cNvPr>
          <p:cNvSpPr txBox="1"/>
          <p:nvPr/>
        </p:nvSpPr>
        <p:spPr>
          <a:xfrm>
            <a:off x="1188778" y="5825382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Constant EL of 5 deg. AZ: [5, 45]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3F9DDB-2CF2-324C-9537-4FF5D540ACBD}"/>
              </a:ext>
            </a:extLst>
          </p:cNvPr>
          <p:cNvSpPr txBox="1"/>
          <p:nvPr/>
        </p:nvSpPr>
        <p:spPr>
          <a:xfrm>
            <a:off x="3033328" y="7041189"/>
            <a:ext cx="325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Time/dev = 500ms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691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3F79-A692-3045-B371-477636A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68" y="-85329"/>
            <a:ext cx="5686732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4F3D5-EED0-5D49-BB2A-8EF7701458EB}"/>
              </a:ext>
            </a:extLst>
          </p:cNvPr>
          <p:cNvSpPr txBox="1"/>
          <p:nvPr/>
        </p:nvSpPr>
        <p:spPr>
          <a:xfrm>
            <a:off x="616807" y="1088308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Rotor Position Sweep. EL: 15 deg. AZ: [45, 5] deg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D0E8-C75B-724F-81B1-FC361291769C}"/>
              </a:ext>
            </a:extLst>
          </p:cNvPr>
          <p:cNvSpPr txBox="1"/>
          <p:nvPr/>
        </p:nvSpPr>
        <p:spPr>
          <a:xfrm>
            <a:off x="7118750" y="327322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 Gain Vs Time for Section of pass</a:t>
            </a:r>
          </a:p>
        </p:txBody>
      </p:sp>
      <p:pic>
        <p:nvPicPr>
          <p:cNvPr id="10" name="Picture 9" descr="AZSGC_sunset">
            <a:extLst>
              <a:ext uri="{FF2B5EF4-FFF2-40B4-BE49-F238E27FC236}">
                <a16:creationId xmlns:a16="http://schemas.microsoft.com/office/drawing/2014/main" id="{068B7970-6814-114B-B9BB-166A85F5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57" y="5365667"/>
            <a:ext cx="869776" cy="1492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0ECA4-6071-4749-AC46-934F3A3EF04F}"/>
              </a:ext>
            </a:extLst>
          </p:cNvPr>
          <p:cNvSpPr txBox="1"/>
          <p:nvPr/>
        </p:nvSpPr>
        <p:spPr>
          <a:xfrm>
            <a:off x="8938437" y="5826515"/>
            <a:ext cx="32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1F669-CB92-6845-8D77-A765E5AD9B94}"/>
              </a:ext>
            </a:extLst>
          </p:cNvPr>
          <p:cNvSpPr txBox="1"/>
          <p:nvPr/>
        </p:nvSpPr>
        <p:spPr>
          <a:xfrm rot="16200000">
            <a:off x="5778106" y="2392321"/>
            <a:ext cx="208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039CF-B9C4-9848-AAB2-1382C2B0494A}"/>
              </a:ext>
            </a:extLst>
          </p:cNvPr>
          <p:cNvSpPr txBox="1"/>
          <p:nvPr/>
        </p:nvSpPr>
        <p:spPr>
          <a:xfrm>
            <a:off x="9314408" y="6354340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Green: [-80,-79] dBm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B48A3-EC02-2B40-8775-1B4D0536C5DA}"/>
              </a:ext>
            </a:extLst>
          </p:cNvPr>
          <p:cNvSpPr txBox="1"/>
          <p:nvPr/>
        </p:nvSpPr>
        <p:spPr>
          <a:xfrm>
            <a:off x="7284434" y="6334472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Red: [-63,-68] dBm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5B7A71-8EE0-C84F-915C-1E0D79BC83BD}"/>
              </a:ext>
            </a:extLst>
          </p:cNvPr>
          <p:cNvCxnSpPr>
            <a:cxnSpLocks/>
          </p:cNvCxnSpPr>
          <p:nvPr/>
        </p:nvCxnSpPr>
        <p:spPr>
          <a:xfrm>
            <a:off x="1288912" y="5573631"/>
            <a:ext cx="40452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E807D4-7799-104C-9C11-594C5F2DDFE2}"/>
              </a:ext>
            </a:extLst>
          </p:cNvPr>
          <p:cNvSpPr txBox="1"/>
          <p:nvPr/>
        </p:nvSpPr>
        <p:spPr>
          <a:xfrm rot="16200000">
            <a:off x="10476462" y="4813243"/>
            <a:ext cx="2085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452.3 MHZ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B902D-9C87-E042-8ADB-966B64390211}"/>
              </a:ext>
            </a:extLst>
          </p:cNvPr>
          <p:cNvSpPr/>
          <p:nvPr/>
        </p:nvSpPr>
        <p:spPr>
          <a:xfrm rot="16200000">
            <a:off x="11027096" y="1063219"/>
            <a:ext cx="984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452.4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D5D8E-4065-CF4C-925D-7FA90EBC70D8}"/>
              </a:ext>
            </a:extLst>
          </p:cNvPr>
          <p:cNvSpPr txBox="1"/>
          <p:nvPr/>
        </p:nvSpPr>
        <p:spPr>
          <a:xfrm>
            <a:off x="1188778" y="5825382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Constant EL of 15 deg. AZ: [45, 5]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4167268-FC9D-7547-BF4E-67F06CD71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667383"/>
              </p:ext>
            </p:extLst>
          </p:nvPr>
        </p:nvGraphicFramePr>
        <p:xfrm>
          <a:off x="409268" y="1709390"/>
          <a:ext cx="5521038" cy="3591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1304-EC0D-CD4F-8558-985395EA9DA1}"/>
              </a:ext>
            </a:extLst>
          </p:cNvPr>
          <p:cNvCxnSpPr>
            <a:cxnSpLocks/>
          </p:cNvCxnSpPr>
          <p:nvPr/>
        </p:nvCxnSpPr>
        <p:spPr>
          <a:xfrm flipV="1">
            <a:off x="6096000" y="3782860"/>
            <a:ext cx="0" cy="9536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27DDBA-3D96-0D42-B2E7-BB93F990FAD0}"/>
              </a:ext>
            </a:extLst>
          </p:cNvPr>
          <p:cNvCxnSpPr>
            <a:cxnSpLocks/>
          </p:cNvCxnSpPr>
          <p:nvPr/>
        </p:nvCxnSpPr>
        <p:spPr>
          <a:xfrm flipH="1" flipV="1">
            <a:off x="1718223" y="3532807"/>
            <a:ext cx="3492674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3B723F7-BDB9-2B40-80D0-B96BF8C22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06255" y="1229018"/>
            <a:ext cx="5158671" cy="41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2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3F79-A692-3045-B371-477636A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68" y="-85329"/>
            <a:ext cx="5686732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4F3D5-EED0-5D49-BB2A-8EF7701458EB}"/>
              </a:ext>
            </a:extLst>
          </p:cNvPr>
          <p:cNvSpPr txBox="1"/>
          <p:nvPr/>
        </p:nvSpPr>
        <p:spPr>
          <a:xfrm>
            <a:off x="616807" y="1088308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Rotor Position Sweep. EL: 45 deg. AZ: [5, 45] deg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D0E8-C75B-724F-81B1-FC361291769C}"/>
              </a:ext>
            </a:extLst>
          </p:cNvPr>
          <p:cNvSpPr txBox="1"/>
          <p:nvPr/>
        </p:nvSpPr>
        <p:spPr>
          <a:xfrm>
            <a:off x="7154342" y="404690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 Gain Vs Time for Section of pass</a:t>
            </a:r>
          </a:p>
        </p:txBody>
      </p:sp>
      <p:pic>
        <p:nvPicPr>
          <p:cNvPr id="10" name="Picture 9" descr="AZSGC_sunset">
            <a:extLst>
              <a:ext uri="{FF2B5EF4-FFF2-40B4-BE49-F238E27FC236}">
                <a16:creationId xmlns:a16="http://schemas.microsoft.com/office/drawing/2014/main" id="{068B7970-6814-114B-B9BB-166A85F5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57" y="5365667"/>
            <a:ext cx="869776" cy="1492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0ECA4-6071-4749-AC46-934F3A3EF04F}"/>
              </a:ext>
            </a:extLst>
          </p:cNvPr>
          <p:cNvSpPr txBox="1"/>
          <p:nvPr/>
        </p:nvSpPr>
        <p:spPr>
          <a:xfrm>
            <a:off x="8938437" y="5879444"/>
            <a:ext cx="32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1F669-CB92-6845-8D77-A765E5AD9B94}"/>
              </a:ext>
            </a:extLst>
          </p:cNvPr>
          <p:cNvSpPr txBox="1"/>
          <p:nvPr/>
        </p:nvSpPr>
        <p:spPr>
          <a:xfrm rot="16200000">
            <a:off x="5778106" y="2392321"/>
            <a:ext cx="208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039CF-B9C4-9848-AAB2-1382C2B0494A}"/>
              </a:ext>
            </a:extLst>
          </p:cNvPr>
          <p:cNvSpPr txBox="1"/>
          <p:nvPr/>
        </p:nvSpPr>
        <p:spPr>
          <a:xfrm>
            <a:off x="9314408" y="6354340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Green: [-80,-79] dBm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B48A3-EC02-2B40-8775-1B4D0536C5DA}"/>
              </a:ext>
            </a:extLst>
          </p:cNvPr>
          <p:cNvSpPr txBox="1"/>
          <p:nvPr/>
        </p:nvSpPr>
        <p:spPr>
          <a:xfrm>
            <a:off x="7284434" y="6334472"/>
            <a:ext cx="2942402" cy="38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Yellow: [-74.48] dBm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E807D4-7799-104C-9C11-594C5F2DDFE2}"/>
              </a:ext>
            </a:extLst>
          </p:cNvPr>
          <p:cNvSpPr txBox="1"/>
          <p:nvPr/>
        </p:nvSpPr>
        <p:spPr>
          <a:xfrm rot="16200000">
            <a:off x="10577681" y="4867599"/>
            <a:ext cx="2085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452.3 MHZ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B902D-9C87-E042-8ADB-966B64390211}"/>
              </a:ext>
            </a:extLst>
          </p:cNvPr>
          <p:cNvSpPr/>
          <p:nvPr/>
        </p:nvSpPr>
        <p:spPr>
          <a:xfrm rot="16200000">
            <a:off x="11128314" y="869238"/>
            <a:ext cx="984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452.4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D5D8E-4065-CF4C-925D-7FA90EBC70D8}"/>
              </a:ext>
            </a:extLst>
          </p:cNvPr>
          <p:cNvSpPr txBox="1"/>
          <p:nvPr/>
        </p:nvSpPr>
        <p:spPr>
          <a:xfrm>
            <a:off x="1188778" y="5825382"/>
            <a:ext cx="53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Constant EL of 45 deg. AZ: [5, 45]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EBFCB875-97FE-364E-B083-E60E610D9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217428"/>
              </p:ext>
            </p:extLst>
          </p:nvPr>
        </p:nvGraphicFramePr>
        <p:xfrm>
          <a:off x="541395" y="1600216"/>
          <a:ext cx="5389418" cy="352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216C9402-B5EC-BA42-95EB-D752BD524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5976" y="1154257"/>
            <a:ext cx="5071099" cy="43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D131-22CA-4B48-9B2E-50B87B2C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22" y="21843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PT Serif" panose="020A0603040505020204" pitchFamily="18" charset="77"/>
              </a:rPr>
              <a:t>Why is this Important</a:t>
            </a:r>
            <a:r>
              <a:rPr lang="en-US" sz="4000" dirty="0"/>
              <a:t>?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D35107E3-F828-6441-B47E-13890EB2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0" y="5181352"/>
            <a:ext cx="953222" cy="16355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91AF4-463B-604B-B791-CD8CFEE3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351" y="5706200"/>
            <a:ext cx="1609649" cy="1110658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99294ED-DD90-8846-9011-E73928264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22" y="1919951"/>
            <a:ext cx="5048538" cy="3410292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This would be useful in measuring the antenna’s beam shape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Would help in detecting errors and predicting better satellite orbits</a:t>
            </a:r>
            <a:endParaRPr lang="en-US" sz="2400" dirty="0"/>
          </a:p>
        </p:txBody>
      </p:sp>
      <p:pic>
        <p:nvPicPr>
          <p:cNvPr id="7" name="Content Placeholder 12" descr="A person holding a pair of scissors&#10;&#10;Description automatically generated with medium confidence">
            <a:extLst>
              <a:ext uri="{FF2B5EF4-FFF2-40B4-BE49-F238E27FC236}">
                <a16:creationId xmlns:a16="http://schemas.microsoft.com/office/drawing/2014/main" id="{DE4A473A-4BF0-5641-96AB-622F2ABFE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378" y="1151799"/>
            <a:ext cx="3012015" cy="45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79C0-3C94-6F4D-A81F-32A8EB41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9487"/>
            <a:ext cx="10515600" cy="1325563"/>
          </a:xfrm>
        </p:spPr>
        <p:txBody>
          <a:bodyPr/>
          <a:lstStyle/>
          <a:p>
            <a:r>
              <a:rPr lang="en-US" dirty="0"/>
              <a:t>		Conclusion/Future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1E6C-A6A4-BD4F-9F1A-58EDBD987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622" y="1619880"/>
            <a:ext cx="7997042" cy="4772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Conclusion</a:t>
            </a:r>
          </a:p>
          <a:p>
            <a:pPr lvl="1"/>
            <a:r>
              <a:rPr lang="en-US" dirty="0"/>
              <a:t>Enhanced knowledge on how to implement Software to Hardware Interfaces</a:t>
            </a:r>
          </a:p>
          <a:p>
            <a:pPr lvl="1"/>
            <a:r>
              <a:rPr lang="en-US" dirty="0"/>
              <a:t>Data of Azimuth and Elevation read in from RT21 controller can be off by 1 to 2 degrees at endpoints</a:t>
            </a:r>
          </a:p>
          <a:p>
            <a:pPr lvl="1"/>
            <a:endParaRPr lang="en-US" dirty="0"/>
          </a:p>
          <a:p>
            <a:r>
              <a:rPr lang="en-US" dirty="0"/>
              <a:t>Future work </a:t>
            </a:r>
          </a:p>
          <a:p>
            <a:pPr lvl="1"/>
            <a:r>
              <a:rPr lang="en-US" dirty="0"/>
              <a:t>Read in data from Real time Spectrum Analyzer to be used with a Controller </a:t>
            </a:r>
          </a:p>
          <a:p>
            <a:pPr lvl="1"/>
            <a:r>
              <a:rPr lang="en-US" dirty="0"/>
              <a:t>Implement scan patterns onto plots of AZ and EL of Satellites</a:t>
            </a:r>
          </a:p>
          <a:p>
            <a:pPr lvl="1"/>
            <a:r>
              <a:rPr lang="en-US"/>
              <a:t> Verify </a:t>
            </a:r>
            <a:r>
              <a:rPr lang="en-US" dirty="0"/>
              <a:t>using available satellites</a:t>
            </a:r>
          </a:p>
          <a:p>
            <a:pPr lvl="1"/>
            <a:r>
              <a:rPr lang="en-US" dirty="0"/>
              <a:t>Expand Process to 6.1 Meter dishes</a:t>
            </a:r>
          </a:p>
          <a:p>
            <a:pPr lvl="1"/>
            <a:endParaRPr lang="en-US" dirty="0"/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433F98F4-71A2-1B4B-AD3F-70113DC7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0" y="5222494"/>
            <a:ext cx="953222" cy="16355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36405-0431-1641-9D04-F689D265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329" y="5222494"/>
            <a:ext cx="2310672" cy="15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D131-22CA-4B48-9B2E-50B87B2C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5323" y="779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				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1021-5733-C447-8A56-57DEEB15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01" y="928430"/>
            <a:ext cx="9837334" cy="4316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	</a:t>
            </a:r>
            <a:r>
              <a:rPr lang="en-US" sz="3600" dirty="0"/>
              <a:t>Thank you so much to….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 </a:t>
            </a:r>
            <a:r>
              <a:rPr lang="en-US" dirty="0">
                <a:latin typeface="PT Serif" panose="020A0603040505020204" pitchFamily="18" charset="77"/>
              </a:rPr>
              <a:t>Dr. Mike Parker</a:t>
            </a:r>
            <a:endParaRPr lang="en-US" dirty="0"/>
          </a:p>
          <a:p>
            <a:r>
              <a:rPr lang="en-US" dirty="0"/>
              <a:t>Rincon Research</a:t>
            </a:r>
          </a:p>
          <a:p>
            <a:r>
              <a:rPr lang="en-US" dirty="0"/>
              <a:t>Michelle Coe </a:t>
            </a:r>
          </a:p>
          <a:p>
            <a:r>
              <a:rPr lang="en-US" dirty="0"/>
              <a:t>Chandra Holifield</a:t>
            </a:r>
          </a:p>
          <a:p>
            <a:r>
              <a:rPr lang="en-US" dirty="0"/>
              <a:t>Arizona Space Grant Consortium</a:t>
            </a:r>
          </a:p>
          <a:p>
            <a:r>
              <a:rPr lang="en-US" dirty="0"/>
              <a:t>Del Spangler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D35107E3-F828-6441-B47E-13890EB2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230044" y="5244626"/>
            <a:ext cx="804277" cy="13799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91AF4-463B-604B-B791-CD8CFEE39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277" y="5298619"/>
            <a:ext cx="1921679" cy="13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01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860C0-EB74-7D49-98F1-57E9ACA8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Autofit/>
          </a:bodyPr>
          <a:lstStyle/>
          <a:p>
            <a:r>
              <a:rPr lang="en-US" sz="4800" dirty="0"/>
              <a:t>					Thank You!!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D59D1DE-EF97-EF40-9934-05938E6F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261" y="321721"/>
            <a:ext cx="2011602" cy="1388006"/>
          </a:xfrm>
          <a:prstGeom prst="rect">
            <a:avLst/>
          </a:prstGeom>
        </p:spPr>
      </p:pic>
      <p:pic>
        <p:nvPicPr>
          <p:cNvPr id="7" name="Picture 4" descr="ua_logo_lg">
            <a:extLst>
              <a:ext uri="{FF2B5EF4-FFF2-40B4-BE49-F238E27FC236}">
                <a16:creationId xmlns:a16="http://schemas.microsoft.com/office/drawing/2014/main" id="{8F7E8BE3-1657-E441-A396-9CE06E28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2950" y="1870584"/>
            <a:ext cx="1630216" cy="1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D473E1E2-3715-7A41-9DD9-EF15F26A3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1218" y="3419454"/>
            <a:ext cx="1621224" cy="1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51482E56-3D14-AD4D-95B0-F64076DE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361807" y="4968316"/>
            <a:ext cx="808496" cy="1388004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525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D131-22CA-4B48-9B2E-50B87B2C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34" y="233422"/>
            <a:ext cx="10515600" cy="1325563"/>
          </a:xfrm>
        </p:spPr>
        <p:txBody>
          <a:bodyPr/>
          <a:lstStyle/>
          <a:p>
            <a:r>
              <a:rPr lang="en-US" dirty="0"/>
              <a:t>					</a:t>
            </a:r>
            <a:r>
              <a:rPr lang="en-US" dirty="0" err="1"/>
              <a:t>CatSat</a:t>
            </a:r>
            <a:r>
              <a:rPr lang="en-US" dirty="0"/>
              <a:t> 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D35107E3-F828-6441-B47E-13890EB2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6771" y="5198800"/>
            <a:ext cx="917112" cy="15735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B23E94-62FF-F94B-9E36-1AB485E9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34" y="1818883"/>
            <a:ext cx="4725919" cy="5654776"/>
          </a:xfrm>
        </p:spPr>
        <p:txBody>
          <a:bodyPr>
            <a:normAutofit/>
          </a:bodyPr>
          <a:lstStyle/>
          <a:p>
            <a:r>
              <a:rPr lang="en-US" dirty="0"/>
              <a:t>The University of Arizona is launching a 6U CubeSat called </a:t>
            </a:r>
            <a:r>
              <a:rPr lang="en-US" dirty="0" err="1"/>
              <a:t>CatSat</a:t>
            </a:r>
            <a:r>
              <a:rPr lang="en-US" dirty="0"/>
              <a:t> in the Spring of 2021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Includes the High Frequency, Inflatable Antenna, Earth imaging</a:t>
            </a:r>
            <a:r>
              <a:rPr lang="en-US"/>
              <a:t>, Ionospheric </a:t>
            </a:r>
            <a:r>
              <a:rPr lang="en-US" dirty="0"/>
              <a:t>Experiment etc.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91AF4-463B-604B-B791-CD8CFEE3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3227" y="5336770"/>
            <a:ext cx="2048772" cy="1413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13AA31-3A76-B24C-99DB-421813B95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579" y="1386205"/>
            <a:ext cx="5616387" cy="3107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C3FD0-52CA-5342-A045-B5CFB42F8547}"/>
              </a:ext>
            </a:extLst>
          </p:cNvPr>
          <p:cNvSpPr txBox="1"/>
          <p:nvPr/>
        </p:nvSpPr>
        <p:spPr>
          <a:xfrm>
            <a:off x="747034" y="7011994"/>
            <a:ext cx="47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Statement of the problem;</a:t>
            </a:r>
          </a:p>
          <a:p>
            <a:r>
              <a:rPr lang="en-US" dirty="0" err="1"/>
              <a:t>CatSat’s</a:t>
            </a:r>
            <a:r>
              <a:rPr lang="en-US" dirty="0"/>
              <a:t> orbit is projected to near 550 km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2F12D-C4BE-6F40-AFC2-EF7C774E0171}"/>
              </a:ext>
            </a:extLst>
          </p:cNvPr>
          <p:cNvSpPr/>
          <p:nvPr/>
        </p:nvSpPr>
        <p:spPr>
          <a:xfrm>
            <a:off x="5828579" y="45426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uanews.arizona.edu</a:t>
            </a:r>
            <a:r>
              <a:rPr lang="en-US" dirty="0"/>
              <a:t>/story/</a:t>
            </a:r>
            <a:r>
              <a:rPr lang="en-US" dirty="0" err="1"/>
              <a:t>ua</a:t>
            </a:r>
            <a:r>
              <a:rPr lang="en-US" dirty="0"/>
              <a:t>-</a:t>
            </a:r>
            <a:r>
              <a:rPr lang="en-US" dirty="0" err="1"/>
              <a:t>studentled</a:t>
            </a:r>
            <a:r>
              <a:rPr lang="en-US" dirty="0"/>
              <a:t>-</a:t>
            </a:r>
            <a:r>
              <a:rPr lang="en-US" dirty="0" err="1"/>
              <a:t>catsat</a:t>
            </a:r>
            <a:r>
              <a:rPr lang="en-US" dirty="0"/>
              <a:t>-mission-selected-</a:t>
            </a:r>
            <a:r>
              <a:rPr lang="en-US" dirty="0" err="1"/>
              <a:t>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9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40CB-BAEB-F648-ABBC-54329E05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72" y="-7886"/>
            <a:ext cx="10515600" cy="1325563"/>
          </a:xfrm>
        </p:spPr>
        <p:txBody>
          <a:bodyPr/>
          <a:lstStyle/>
          <a:p>
            <a:r>
              <a:rPr lang="en-US" dirty="0"/>
              <a:t>Recap from Last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C1F6-BC75-F74A-B594-670A43A9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45" y="1035403"/>
            <a:ext cx="10515600" cy="4351338"/>
          </a:xfrm>
        </p:spPr>
        <p:txBody>
          <a:bodyPr/>
          <a:lstStyle/>
          <a:p>
            <a:r>
              <a:rPr lang="en-US" sz="1800" dirty="0"/>
              <a:t>Last Year my research aimed at predicting Ionospheric effects of Polarization and Frequency Shift</a:t>
            </a:r>
          </a:p>
          <a:p>
            <a:r>
              <a:rPr lang="en-US" sz="1800" dirty="0"/>
              <a:t>This year I was tasked with producing to Antenna Scan Patterns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BC4F2-5F5B-8F4E-8FEB-40DE38EF7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66" y="2188050"/>
            <a:ext cx="5802489" cy="4014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39708-D62E-1D48-8CFB-EEE471CC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50" y="1917139"/>
            <a:ext cx="5802489" cy="42852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8F7A55-7E08-0049-B056-8A19A2524A0C}"/>
              </a:ext>
            </a:extLst>
          </p:cNvPr>
          <p:cNvSpPr/>
          <p:nvPr/>
        </p:nvSpPr>
        <p:spPr>
          <a:xfrm>
            <a:off x="155189" y="6430030"/>
            <a:ext cx="1090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Google Sans"/>
              </a:rPr>
              <a:t>Plots are from Paper Submitted to the 38th Annual AMSAT Space Symposium held on </a:t>
            </a:r>
            <a:r>
              <a:rPr lang="en-US" dirty="0"/>
              <a:t>October 17, 2020 09:00 CDT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0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D131-22CA-4B48-9B2E-50B87B2C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660"/>
            <a:ext cx="10515600" cy="1325563"/>
          </a:xfrm>
        </p:spPr>
        <p:txBody>
          <a:bodyPr/>
          <a:lstStyle/>
          <a:p>
            <a:r>
              <a:rPr lang="en-US" dirty="0"/>
              <a:t>The Problem with Satellite Tracking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A0D72-FD01-E441-AC9F-DAA1C545577F}"/>
              </a:ext>
            </a:extLst>
          </p:cNvPr>
          <p:cNvSpPr txBox="1"/>
          <p:nvPr/>
        </p:nvSpPr>
        <p:spPr>
          <a:xfrm>
            <a:off x="545328" y="-573671"/>
            <a:ext cx="472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Statement of the problem;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B23E94-62FF-F94B-9E36-1AB485E9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" y="1253330"/>
            <a:ext cx="7087339" cy="5508713"/>
          </a:xfrm>
        </p:spPr>
        <p:txBody>
          <a:bodyPr>
            <a:normAutofit/>
          </a:bodyPr>
          <a:lstStyle/>
          <a:p>
            <a:r>
              <a:rPr lang="en-US" dirty="0"/>
              <a:t>Using Two Card element sets we can predict Azimuth and Elevation for Satellite passes </a:t>
            </a:r>
          </a:p>
          <a:p>
            <a:pPr lvl="1"/>
            <a:r>
              <a:rPr lang="en-US" dirty="0"/>
              <a:t>This may not be sufficiently accurate enough or  may not be available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happens if it is unavailable?  </a:t>
            </a:r>
          </a:p>
          <a:p>
            <a:pPr lvl="1"/>
            <a:r>
              <a:rPr lang="en-US" dirty="0"/>
              <a:t>Conduct Scan Patterns to measure signal power and satellite's locations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BAD179-3B02-F04D-83E1-C30AD0800F0F}"/>
              </a:ext>
            </a:extLst>
          </p:cNvPr>
          <p:cNvSpPr/>
          <p:nvPr/>
        </p:nvSpPr>
        <p:spPr>
          <a:xfrm>
            <a:off x="7301089" y="5085263"/>
            <a:ext cx="5027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6.1 meter dish at Biosphere </a:t>
            </a:r>
            <a:endParaRPr lang="en-US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dirty="0"/>
              <a:t>Dr. Mike Parker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30248-944A-A54F-B874-EC0A874BE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854" y="1336457"/>
            <a:ext cx="4732867" cy="3748806"/>
          </a:xfrm>
          <a:prstGeom prst="rect">
            <a:avLst/>
          </a:prstGeom>
        </p:spPr>
      </p:pic>
      <p:pic>
        <p:nvPicPr>
          <p:cNvPr id="10" name="Picture 9" descr="AZSGC_sunset">
            <a:extLst>
              <a:ext uri="{FF2B5EF4-FFF2-40B4-BE49-F238E27FC236}">
                <a16:creationId xmlns:a16="http://schemas.microsoft.com/office/drawing/2014/main" id="{A03876E9-515E-B34C-9D10-10A18F19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26260" y="5900626"/>
            <a:ext cx="481156" cy="825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63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D131-22CA-4B48-9B2E-50B87B2C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4" y="0"/>
            <a:ext cx="10515600" cy="1325563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D35107E3-F828-6441-B47E-13890EB2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230044" y="4908596"/>
            <a:ext cx="1000125" cy="17159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91AF4-463B-604B-B791-CD8CFEE3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084" y="5446059"/>
            <a:ext cx="1707998" cy="1178519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99294ED-DD90-8846-9011-E73928264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93" y="1248066"/>
            <a:ext cx="7798542" cy="4787252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Develop software that would control azimuth and elevation scan patterns </a:t>
            </a:r>
          </a:p>
          <a:p>
            <a:pPr lvl="1"/>
            <a:r>
              <a:rPr lang="en-US" sz="2600" dirty="0"/>
              <a:t>Write code to send commands to move Az El Rotators with Green Heron RT-21 controller</a:t>
            </a:r>
          </a:p>
          <a:p>
            <a:pPr lvl="1"/>
            <a:r>
              <a:rPr lang="en-US" sz="2600" dirty="0"/>
              <a:t>Write Positions of Azimuth and Elevation into an excel File</a:t>
            </a:r>
          </a:p>
          <a:p>
            <a:pPr lvl="1"/>
            <a:r>
              <a:rPr lang="en-US" sz="2600" dirty="0"/>
              <a:t>Use Yagi antenna to measure/record Gain as a function of Azimuth and Elevation for Ham station on Mount Lemmon </a:t>
            </a:r>
          </a:p>
          <a:p>
            <a:pPr marL="457200" lvl="1" indent="0">
              <a:buNone/>
            </a:pPr>
            <a:endParaRPr lang="en-US" sz="2600" dirty="0"/>
          </a:p>
          <a:p>
            <a:pPr lvl="1"/>
            <a:r>
              <a:rPr lang="en-US" sz="2600" dirty="0"/>
              <a:t>Control computer</a:t>
            </a:r>
          </a:p>
          <a:p>
            <a:pPr lvl="3"/>
            <a:r>
              <a:rPr lang="en-US" sz="2600" dirty="0"/>
              <a:t>Points receiver antenna and records power vs time</a:t>
            </a:r>
          </a:p>
          <a:p>
            <a:pPr lvl="4"/>
            <a:r>
              <a:rPr lang="en-US" sz="2600" dirty="0"/>
              <a:t>Follows ephemeris predictions</a:t>
            </a:r>
          </a:p>
          <a:p>
            <a:pPr lvl="4"/>
            <a:r>
              <a:rPr lang="en-US" sz="2600" dirty="0"/>
              <a:t>Scans about predicted pointing</a:t>
            </a:r>
          </a:p>
          <a:p>
            <a:pPr lvl="3"/>
            <a:r>
              <a:rPr lang="en-US" sz="2600" dirty="0"/>
              <a:t>Analyzes data and compares with modeled data </a:t>
            </a:r>
          </a:p>
          <a:p>
            <a:pPr lvl="1"/>
            <a:r>
              <a:rPr lang="en-US" sz="2600" dirty="0"/>
              <a:t>Verify using available satellites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Expand Process to 6.1 Meter dishes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0F935-55AD-D747-9726-458A94764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644" y="1730978"/>
            <a:ext cx="3390900" cy="240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366A6-B11D-0E41-99CE-8951348E4326}"/>
              </a:ext>
            </a:extLst>
          </p:cNvPr>
          <p:cNvSpPr txBox="1"/>
          <p:nvPr/>
        </p:nvSpPr>
        <p:spPr>
          <a:xfrm>
            <a:off x="9043706" y="4131277"/>
            <a:ext cx="30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www.greenheronengineering.com</a:t>
            </a:r>
            <a:r>
              <a:rPr lang="en-US" sz="900" dirty="0"/>
              <a:t>/product/model-rt-21azel-rotator-controller-az-el/</a:t>
            </a:r>
          </a:p>
        </p:txBody>
      </p:sp>
    </p:spTree>
    <p:extLst>
      <p:ext uri="{BB962C8B-B14F-4D97-AF65-F5344CB8AC3E}">
        <p14:creationId xmlns:p14="http://schemas.microsoft.com/office/powerpoint/2010/main" val="2973247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605A29-2B67-0247-9446-B738525557E1}"/>
              </a:ext>
            </a:extLst>
          </p:cNvPr>
          <p:cNvSpPr txBox="1">
            <a:spLocks/>
          </p:cNvSpPr>
          <p:nvPr/>
        </p:nvSpPr>
        <p:spPr>
          <a:xfrm>
            <a:off x="730106" y="-1408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Methods/activities/analysis techniques;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F8C4DFD-4C72-3348-BBB0-738C6A363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106" y="512899"/>
            <a:ext cx="10699517" cy="5832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7E2FCA-DEF7-3F41-8CBA-5BD7F9066475}"/>
              </a:ext>
            </a:extLst>
          </p:cNvPr>
          <p:cNvSpPr txBox="1"/>
          <p:nvPr/>
        </p:nvSpPr>
        <p:spPr>
          <a:xfrm>
            <a:off x="4800599" y="251289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Azimuth Vs Time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36661-76DF-8542-B672-2ADF00713029}"/>
              </a:ext>
            </a:extLst>
          </p:cNvPr>
          <p:cNvSpPr txBox="1"/>
          <p:nvPr/>
        </p:nvSpPr>
        <p:spPr>
          <a:xfrm>
            <a:off x="4091911" y="6334780"/>
            <a:ext cx="529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Year: Month: day:: Hour: Min: Sec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31171-2B6F-9B4D-8675-F4EF704F21CA}"/>
              </a:ext>
            </a:extLst>
          </p:cNvPr>
          <p:cNvSpPr txBox="1"/>
          <p:nvPr/>
        </p:nvSpPr>
        <p:spPr>
          <a:xfrm rot="16200000">
            <a:off x="-1741271" y="1631680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</p:spTree>
    <p:extLst>
      <p:ext uri="{BB962C8B-B14F-4D97-AF65-F5344CB8AC3E}">
        <p14:creationId xmlns:p14="http://schemas.microsoft.com/office/powerpoint/2010/main" val="421714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605A29-2B67-0247-9446-B738525557E1}"/>
              </a:ext>
            </a:extLst>
          </p:cNvPr>
          <p:cNvSpPr txBox="1">
            <a:spLocks/>
          </p:cNvSpPr>
          <p:nvPr/>
        </p:nvSpPr>
        <p:spPr>
          <a:xfrm>
            <a:off x="730106" y="-1408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Methods/activities/analysis techniques;</a:t>
            </a:r>
            <a:endParaRPr lang="en-US" dirty="0"/>
          </a:p>
        </p:txBody>
      </p:sp>
      <p:pic>
        <p:nvPicPr>
          <p:cNvPr id="7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D734E3EE-86D7-5A44-9DAF-1E0CA0F4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22" y="866798"/>
            <a:ext cx="9963569" cy="5375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E2435E-0061-124E-BD08-8EC0575B45E3}"/>
              </a:ext>
            </a:extLst>
          </p:cNvPr>
          <p:cNvSpPr txBox="1"/>
          <p:nvPr/>
        </p:nvSpPr>
        <p:spPr>
          <a:xfrm>
            <a:off x="4677507" y="353852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Elevation Vs Time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ABB10-35B3-A844-BA57-0A6FB5C63452}"/>
              </a:ext>
            </a:extLst>
          </p:cNvPr>
          <p:cNvSpPr txBox="1"/>
          <p:nvPr/>
        </p:nvSpPr>
        <p:spPr>
          <a:xfrm rot="16200000">
            <a:off x="-1764407" y="1897940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449D6-157D-7241-BB14-8C1FCA5EF485}"/>
              </a:ext>
            </a:extLst>
          </p:cNvPr>
          <p:cNvSpPr txBox="1"/>
          <p:nvPr/>
        </p:nvSpPr>
        <p:spPr>
          <a:xfrm>
            <a:off x="3862752" y="6334780"/>
            <a:ext cx="529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Year: Month: day:: Hour: Min: Sec </a:t>
            </a:r>
          </a:p>
        </p:txBody>
      </p:sp>
    </p:spTree>
    <p:extLst>
      <p:ext uri="{BB962C8B-B14F-4D97-AF65-F5344CB8AC3E}">
        <p14:creationId xmlns:p14="http://schemas.microsoft.com/office/powerpoint/2010/main" val="114805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CF190-3D7C-4F43-B447-88B7E1445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64" y="486987"/>
            <a:ext cx="11127151" cy="596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99426-11DF-3F40-AEAB-9B4ED46B6119}"/>
              </a:ext>
            </a:extLst>
          </p:cNvPr>
          <p:cNvSpPr txBox="1"/>
          <p:nvPr/>
        </p:nvSpPr>
        <p:spPr>
          <a:xfrm>
            <a:off x="4242078" y="103515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Elevation Vs Azimuth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06749-27B6-F54E-A06D-53CBC9A19D5F}"/>
              </a:ext>
            </a:extLst>
          </p:cNvPr>
          <p:cNvSpPr txBox="1"/>
          <p:nvPr/>
        </p:nvSpPr>
        <p:spPr>
          <a:xfrm rot="16200000">
            <a:off x="-1895185" y="1806259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BC55E-0627-DA4A-BBAC-41A4032B4DAB}"/>
              </a:ext>
            </a:extLst>
          </p:cNvPr>
          <p:cNvSpPr txBox="1"/>
          <p:nvPr/>
        </p:nvSpPr>
        <p:spPr>
          <a:xfrm>
            <a:off x="5572415" y="6310593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</p:spTree>
    <p:extLst>
      <p:ext uri="{BB962C8B-B14F-4D97-AF65-F5344CB8AC3E}">
        <p14:creationId xmlns:p14="http://schemas.microsoft.com/office/powerpoint/2010/main" val="363712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CF190-3D7C-4F43-B447-88B7E1445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64" y="486987"/>
            <a:ext cx="11127151" cy="5963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99426-11DF-3F40-AEAB-9B4ED46B6119}"/>
              </a:ext>
            </a:extLst>
          </p:cNvPr>
          <p:cNvSpPr txBox="1"/>
          <p:nvPr/>
        </p:nvSpPr>
        <p:spPr>
          <a:xfrm>
            <a:off x="4242078" y="103515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Elevation Vs Azimuth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06749-27B6-F54E-A06D-53CBC9A19D5F}"/>
              </a:ext>
            </a:extLst>
          </p:cNvPr>
          <p:cNvSpPr txBox="1"/>
          <p:nvPr/>
        </p:nvSpPr>
        <p:spPr>
          <a:xfrm rot="16200000">
            <a:off x="-1895185" y="1806259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BC55E-0627-DA4A-BBAC-41A4032B4DAB}"/>
              </a:ext>
            </a:extLst>
          </p:cNvPr>
          <p:cNvSpPr txBox="1"/>
          <p:nvPr/>
        </p:nvSpPr>
        <p:spPr>
          <a:xfrm>
            <a:off x="5572415" y="6310593"/>
            <a:ext cx="44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degrees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DA7B68-9D2E-3248-8FF9-9E9C64E11C82}"/>
              </a:ext>
            </a:extLst>
          </p:cNvPr>
          <p:cNvCxnSpPr/>
          <p:nvPr/>
        </p:nvCxnSpPr>
        <p:spPr>
          <a:xfrm>
            <a:off x="7344229" y="6450341"/>
            <a:ext cx="41075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099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968</Words>
  <Application>Microsoft Macintosh PowerPoint</Application>
  <PresentationFormat>Widescreen</PresentationFormat>
  <Paragraphs>158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Google Sans</vt:lpstr>
      <vt:lpstr>PT Serif</vt:lpstr>
      <vt:lpstr>Office Theme</vt:lpstr>
      <vt:lpstr> Measuring Antenna Patterns for Ground Station </vt:lpstr>
      <vt:lpstr>     CatSat </vt:lpstr>
      <vt:lpstr>Recap from Last Year</vt:lpstr>
      <vt:lpstr>The Problem with Satellite Tracking  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  <vt:lpstr>Results</vt:lpstr>
      <vt:lpstr>Why is this Important?</vt:lpstr>
      <vt:lpstr>  Conclusion/Future work</vt:lpstr>
      <vt:lpstr>    Acknowledgements</vt:lpstr>
      <vt:lpstr>     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satellite-to-ground propagation effects induced by the Ionosphere</dc:title>
  <dc:creator>Smith, Joshua Kristopher - (joshuaksmith)</dc:creator>
  <cp:lastModifiedBy>Smith, Joshua Kristopher - (joshuaksmith)</cp:lastModifiedBy>
  <cp:revision>66</cp:revision>
  <dcterms:created xsi:type="dcterms:W3CDTF">2020-04-03T23:26:33Z</dcterms:created>
  <dcterms:modified xsi:type="dcterms:W3CDTF">2021-04-07T01:49:55Z</dcterms:modified>
</cp:coreProperties>
</file>